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7" r:id="rId3"/>
    <p:sldId id="258" r:id="rId4"/>
    <p:sldId id="279" r:id="rId5"/>
    <p:sldId id="259" r:id="rId6"/>
    <p:sldId id="280" r:id="rId7"/>
    <p:sldId id="260" r:id="rId8"/>
    <p:sldId id="281" r:id="rId9"/>
    <p:sldId id="282" r:id="rId10"/>
    <p:sldId id="261" r:id="rId11"/>
    <p:sldId id="283" r:id="rId12"/>
    <p:sldId id="262" r:id="rId13"/>
    <p:sldId id="284" r:id="rId14"/>
    <p:sldId id="263" r:id="rId15"/>
    <p:sldId id="285" r:id="rId16"/>
    <p:sldId id="286" r:id="rId17"/>
    <p:sldId id="264" r:id="rId18"/>
    <p:sldId id="265" r:id="rId19"/>
    <p:sldId id="287" r:id="rId20"/>
    <p:sldId id="266" r:id="rId21"/>
    <p:sldId id="288" r:id="rId22"/>
    <p:sldId id="267" r:id="rId23"/>
    <p:sldId id="268" r:id="rId24"/>
    <p:sldId id="289" r:id="rId25"/>
    <p:sldId id="290" r:id="rId26"/>
    <p:sldId id="269" r:id="rId27"/>
    <p:sldId id="291" r:id="rId28"/>
    <p:sldId id="270" r:id="rId29"/>
    <p:sldId id="292" r:id="rId30"/>
    <p:sldId id="271" r:id="rId31"/>
    <p:sldId id="293" r:id="rId32"/>
    <p:sldId id="272" r:id="rId33"/>
    <p:sldId id="294" r:id="rId34"/>
    <p:sldId id="273" r:id="rId35"/>
    <p:sldId id="274" r:id="rId36"/>
    <p:sldId id="275" r:id="rId37"/>
    <p:sldId id="276" r:id="rId38"/>
    <p:sldId id="295" r:id="rId39"/>
    <p:sldId id="277" r:id="rId40"/>
    <p:sldId id="296" r:id="rId41"/>
    <p:sldId id="278" r:id="rId42"/>
    <p:sldId id="297" r:id="rId4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DC6CEE-678E-0598-9F46-955BA226B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6BE208E-F44A-D0C8-D541-54F9EB7C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D7541C-1536-D7BE-67E2-C73D4D61C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3F49862-4486-20BC-739F-059EB845E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B7C6552-205B-8C2B-89F0-F085DD8E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73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5659BE-6230-085C-A6B2-B98D315CC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E89A25B-6E3B-D228-80BC-51339A1B6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146DFD7-6449-EB99-FD3B-C8BE85701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9546CDD-860D-795C-711D-176E3FE16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B5FA40B-C3C3-6A3A-5FBC-D3F3089E8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354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8FAB5D5F-8D88-5A85-0BA9-56638B6B8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752968B-7439-C35E-CAD8-7D0A60EF9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88836-1810-61E3-2EDD-F821827B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8694E3-BE61-36D5-CD5F-B3828589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E2CD56B-4C84-217E-35A9-A1502128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37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0DED13-C825-967C-1E4B-A8C640A1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2EEE4A5-EA5B-A6F5-CA31-238DD5D46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AEE7143-41C5-081E-41B5-1A2AA627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4BD181F-9EFE-FD80-EA2A-38D35EE6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B04AB48-0F60-B416-16D5-7B09C56D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769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15C07E-9D7F-C6E4-6287-D801E3EE2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7E5B80-9CE5-DC20-23D8-B26ADA76A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65D802-C34C-E24E-C2C6-2FFE9CA8D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7B08C67-4FA8-B06C-41A4-2CD39BB2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B3EA444-1113-E97A-66B8-BD194827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244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047FE4-4F11-B478-4E0B-E2E6E8FE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2EC942-9F80-913B-335A-DC83557D3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10F3900-4100-06D1-D985-EE1D344B6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A6404AF-4DFF-B0A2-7D3A-691580645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4301C30-B9DC-011E-A740-D2376931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E555D93-CD9A-7925-5458-2804D350D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50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9D6084-BA2A-514B-9F1F-CCCE1B76B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91CDB90-7715-5631-236E-7998E2658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830EC10-3610-22FE-F433-B55C25FE4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73F4782-174E-CAEE-59BE-8D0489C0A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CCC52B5-476E-94CD-29C0-0115E45D7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5C9C446-0DC1-E186-DA40-A697113D8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467EBCA7-2611-FE36-5CAF-05647F05F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ACBEC0B-F38F-2312-96FA-C3A2EFD36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955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65065D-4A6D-4D98-C085-2CB8F16B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DACCB454-5F3F-9458-2294-61055D6F9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A85DC23-666F-10EC-272A-BF5449514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7AEFD80-FC76-5838-1301-3CCFDCBE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75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6DC77F5F-8674-B6B5-1EF8-1CC85C4F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A676963-ED55-C627-63AE-E36C9981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142C74B-B523-A2D5-4715-19CD9E00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042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2CED95-68A6-6547-CEFB-060DC7782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933A5B-DF97-144D-98E0-72ADE5D95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4E493F0-7B12-CB54-7E96-4538324E5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BAE227B-5F52-D306-42BF-3E1CE96EC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37A8493-6C86-D12C-7C51-B8F47A92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03C1E83-3145-F4F7-BD3C-12553CB44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3896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17F694-88C5-D5D1-6B46-212CF21E6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D3100A3B-7181-B388-1D59-A7E7673DD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828577E-E858-EF09-C126-076992CE5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2A1B19F-E016-6725-55A9-9437AE9B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B8BB35C-CAD6-921B-8410-18EFC9E46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1636A44-26F4-AE12-AA7A-E70A03AE4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203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B2D04B-1C14-2DEE-DA98-F22FB9474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B3A6866-A459-9546-286E-44C4D0841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3C1206A-6E95-0EE7-EF07-B0ED5BEDB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3727B3A-7DE7-9DCF-B568-5C8A6B47FD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8A2208-A153-6D1C-B008-D957424FF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452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ve.ics.uci.edu/ml/datasets/iri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python3statement.org/" TargetMode="External"/><Relationship Id="rId2" Type="http://schemas.openxmlformats.org/officeDocument/2006/relationships/hyperlink" Target="https://www.python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python.org/3/installing/index.html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naconda.com/anaconda/user-guide/getting-started/" TargetMode="External"/><Relationship Id="rId2" Type="http://schemas.openxmlformats.org/officeDocument/2006/relationships/hyperlink" Target="https://docs.anaconda.com/anaconda/install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conda-forge/miniforge" TargetMode="External"/><Relationship Id="rId4" Type="http://schemas.openxmlformats.org/officeDocument/2006/relationships/hyperlink" Target="https://docs.conda.io/en/latest/miniconda.html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eepmind.com/blog/article/alphafold-a-solution-to-a-50-yearold-grand-challenge-in-biology" TargetMode="External"/><Relationship Id="rId2" Type="http://schemas.openxmlformats.org/officeDocument/2006/relationships/hyperlink" Target="https://www.nature.com/articles/nature2105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orbes.com/sites/robtoews/2021/06/20/these-are-the-startups-applying-ai-to-tackle-climate-change" TargetMode="External"/><Relationship Id="rId4" Type="http://schemas.openxmlformats.org/officeDocument/2006/relationships/hyperlink" Target="https://ai.facebook.com/blog/new-ai-research-to-help-predict-covid-19-resource-needs-from-a-series-of-x-rays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12C865-278A-8C7A-5D9B-E497DDBA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Classification for predicting class labels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185DBFA-F87E-F460-3A21-122BA164E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r>
              <a:rPr lang="en-US" altLang="zh-TW" dirty="0"/>
              <a:t> Predicts categorical class labels for new data points based on past observations.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Class labels:</a:t>
            </a:r>
            <a:r>
              <a:rPr lang="en-US" altLang="zh-TW" dirty="0"/>
              <a:t> Discrete, unordered values representing group memberships.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Binary classification: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Email spam detection</a:t>
            </a:r>
            <a:r>
              <a:rPr lang="en-US" altLang="zh-TW" dirty="0"/>
              <a:t> (spam vs. non-spam).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decision boundary separates two classes (e.g., Class A vs. Class B based on x₁ and x₂ values).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Multiclass classification: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Handwritten character recognition</a:t>
            </a:r>
            <a:r>
              <a:rPr lang="en-US" altLang="zh-TW" dirty="0"/>
              <a:t> (letters A, B, C, etc.).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model predicts letters based on training samples but </a:t>
            </a:r>
            <a:r>
              <a:rPr lang="en-US" altLang="zh-TW" b="1" dirty="0"/>
              <a:t>cannot</a:t>
            </a:r>
            <a:r>
              <a:rPr lang="en-US" altLang="zh-TW" dirty="0"/>
              <a:t> recognize digits (0-9) unless trained on them.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6035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EB9783-D187-AF54-783B-78A4019A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E6DCD5E-F662-07AC-EF08-739415608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9433" y="1825625"/>
            <a:ext cx="3853134" cy="4351338"/>
          </a:xfrm>
        </p:spPr>
      </p:pic>
    </p:spTree>
    <p:extLst>
      <p:ext uri="{BB962C8B-B14F-4D97-AF65-F5344CB8AC3E}">
        <p14:creationId xmlns:p14="http://schemas.microsoft.com/office/powerpoint/2010/main" val="2072851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A55984-B47B-8CB9-9B74-FCA796127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Regression for predicting continuous outcomes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631996-64E4-5647-B4AD-20A79D9D8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r>
              <a:rPr lang="en-US" altLang="zh-TW" dirty="0"/>
              <a:t> Predicts continuous outcomes based on relationships between predictor (explanatory) variables and response (target) variables.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terminology: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Features:</a:t>
            </a:r>
            <a:r>
              <a:rPr lang="en-US" altLang="zh-TW" dirty="0"/>
              <a:t> Predictor variables used in the model.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Target variables:</a:t>
            </a:r>
            <a:r>
              <a:rPr lang="en-US" altLang="zh-TW" dirty="0"/>
              <a:t> Continuous response values to be predicted.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- Predicting SAT scores: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study time as a feature to estimate students' test scores.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regression concept: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Fits a straight line to data to minimize prediction errors (commonly using the </a:t>
            </a:r>
            <a:r>
              <a:rPr lang="en-US" altLang="zh-TW" b="1" dirty="0"/>
              <a:t>average squared distance</a:t>
            </a:r>
            <a:r>
              <a:rPr lang="en-US" altLang="zh-TW" dirty="0"/>
              <a:t>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3001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F7751B-A24E-F2B7-5C22-BB8E1BF6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519D5AA-2EB8-547E-20D0-13487376D4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8830" y="1825625"/>
            <a:ext cx="4154340" cy="4351338"/>
          </a:xfrm>
        </p:spPr>
      </p:pic>
    </p:spTree>
    <p:extLst>
      <p:ext uri="{BB962C8B-B14F-4D97-AF65-F5344CB8AC3E}">
        <p14:creationId xmlns:p14="http://schemas.microsoft.com/office/powerpoint/2010/main" val="1852189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28810D-4C68-3F0B-1876-156FD3F63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Solving interactive problems with reinforcement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ABF5CF-07F0-3EBA-A741-FC9397452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Develops an </a:t>
            </a:r>
            <a:r>
              <a:rPr lang="en-US" altLang="zh-TW" b="1" dirty="0"/>
              <a:t>agent</a:t>
            </a:r>
            <a:r>
              <a:rPr lang="en-US" altLang="zh-TW" dirty="0"/>
              <a:t> that improves performance through interactions with the environment.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reward signals</a:t>
            </a:r>
            <a:r>
              <a:rPr lang="en-US" altLang="zh-TW" dirty="0"/>
              <a:t> instead of labeled training data to guide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Exploratory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Learns a sequence of actions through </a:t>
            </a:r>
            <a:r>
              <a:rPr lang="en-US" altLang="zh-TW" b="1" dirty="0"/>
              <a:t>trial-and-error</a:t>
            </a:r>
            <a:r>
              <a:rPr lang="en-US" altLang="zh-TW" dirty="0"/>
              <a:t> or </a:t>
            </a:r>
            <a:r>
              <a:rPr lang="en-US" altLang="zh-TW" b="1" dirty="0"/>
              <a:t>deliberative planning</a:t>
            </a:r>
            <a:r>
              <a:rPr lang="en-US" altLang="zh-TW" dirty="0"/>
              <a:t> to maximize rewards.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- Chess program: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agent selects moves based on the board state.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Reward is defined as </a:t>
            </a:r>
            <a:r>
              <a:rPr lang="en-US" altLang="zh-TW" b="1" dirty="0"/>
              <a:t>winning or losing</a:t>
            </a:r>
            <a:r>
              <a:rPr lang="en-US" altLang="zh-TW" dirty="0"/>
              <a:t> at the end of the game.</a:t>
            </a:r>
          </a:p>
        </p:txBody>
      </p:sp>
    </p:spTree>
    <p:extLst>
      <p:ext uri="{BB962C8B-B14F-4D97-AF65-F5344CB8AC3E}">
        <p14:creationId xmlns:p14="http://schemas.microsoft.com/office/powerpoint/2010/main" val="1723452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E1DD48B-BAB8-4675-E64E-826ECC240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D4FA820-1B29-ED44-0F5B-459700230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General reinforcement learning scheme: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state is associated with a </a:t>
            </a:r>
            <a:r>
              <a:rPr lang="en-US" altLang="zh-TW" b="1" dirty="0"/>
              <a:t>positive or negative reward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Rewards can be </a:t>
            </a:r>
            <a:r>
              <a:rPr lang="en-US" altLang="zh-TW" b="1" dirty="0"/>
              <a:t>immediate</a:t>
            </a:r>
            <a:r>
              <a:rPr lang="en-US" altLang="zh-TW" dirty="0"/>
              <a:t> (short-term gain) or </a:t>
            </a:r>
            <a:r>
              <a:rPr lang="en-US" altLang="zh-TW" b="1" dirty="0"/>
              <a:t>delayed</a:t>
            </a:r>
            <a:r>
              <a:rPr lang="en-US" altLang="zh-TW" dirty="0"/>
              <a:t> (long-term strategy).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Chess strategy breakdown: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Removing an opponent’s piece or threatening the queen → Likely leads to </a:t>
            </a:r>
            <a:r>
              <a:rPr lang="en-US" altLang="zh-TW" b="1" dirty="0"/>
              <a:t>winning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Losing a piece or making a risky move → Likely leads to </a:t>
            </a:r>
            <a:r>
              <a:rPr lang="en-US" altLang="zh-TW" b="1" dirty="0"/>
              <a:t>losing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Final reward</a:t>
            </a:r>
            <a:r>
              <a:rPr lang="en-US" altLang="zh-TW" dirty="0"/>
              <a:t> depends on the opponent’s strategy (e.g., sacrificing the queen but winning later).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principle: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 a </a:t>
            </a:r>
            <a:r>
              <a:rPr lang="en-US" altLang="zh-TW" b="1" dirty="0"/>
              <a:t>series of actions</a:t>
            </a:r>
            <a:r>
              <a:rPr lang="en-US" altLang="zh-TW" dirty="0"/>
              <a:t> that </a:t>
            </a:r>
            <a:r>
              <a:rPr lang="en-US" altLang="zh-TW" b="1" dirty="0"/>
              <a:t>maximizes total reward</a:t>
            </a:r>
            <a:r>
              <a:rPr lang="en-US" altLang="zh-TW" dirty="0"/>
              <a:t>, whether immediate or delayed.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0919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E7C5FF-5C6D-4AEF-5ECF-932A610D7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5A7ABA1-B750-4180-FE30-DA75335F3D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8654" y="2448502"/>
            <a:ext cx="5134692" cy="3105583"/>
          </a:xfrm>
        </p:spPr>
      </p:pic>
    </p:spTree>
    <p:extLst>
      <p:ext uri="{BB962C8B-B14F-4D97-AF65-F5344CB8AC3E}">
        <p14:creationId xmlns:p14="http://schemas.microsoft.com/office/powerpoint/2010/main" val="99838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1AD7AF-766B-EB1B-B41F-94621019B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Discovering hidden structures with unsupervised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12AE4E-01F3-B661-0E8E-3B887B684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r>
              <a:rPr lang="en-US" altLang="zh-TW" dirty="0"/>
              <a:t> Unlike supervised learning, it works with </a:t>
            </a:r>
            <a:r>
              <a:rPr lang="en-US" altLang="zh-TW" b="1" dirty="0"/>
              <a:t>unlabeled data</a:t>
            </a:r>
            <a:r>
              <a:rPr lang="en-US" altLang="zh-TW" dirty="0"/>
              <a:t> or data of unknown structure.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 predefined labels or rewards: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"correct answers" (labels) as in supervised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explicit reward signals as in reinforcement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Goal:</a:t>
            </a:r>
            <a:r>
              <a:rPr lang="en-US" altLang="zh-TW" dirty="0"/>
              <a:t> Extract </a:t>
            </a:r>
            <a:r>
              <a:rPr lang="en-US" altLang="zh-TW" b="1" dirty="0"/>
              <a:t>meaningful patterns and structures</a:t>
            </a:r>
            <a:r>
              <a:rPr lang="en-US" altLang="zh-TW" dirty="0"/>
              <a:t> from raw data without predefined guidance.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32851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05B9DD-975D-E00E-84DE-F01C4AE15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Finding subgroups with clustering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93C6055-FC95-B729-6BD6-88565FC78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An exploratory data analysis technique that organizes information into meaningful subgroups (</a:t>
            </a:r>
            <a:r>
              <a:rPr lang="en-US" altLang="zh-TW" b="1" dirty="0"/>
              <a:t>clusters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prior knowledge of group memberships is required.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How it works: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Groups objects that share </a:t>
            </a:r>
            <a:r>
              <a:rPr lang="en-US" altLang="zh-TW" b="1" dirty="0"/>
              <a:t>high similarity</a:t>
            </a:r>
            <a:r>
              <a:rPr lang="en-US" altLang="zh-TW" dirty="0"/>
              <a:t> within a cluster while being </a:t>
            </a:r>
            <a:r>
              <a:rPr lang="en-US" altLang="zh-TW" b="1" dirty="0"/>
              <a:t>more dissimilar</a:t>
            </a:r>
            <a:r>
              <a:rPr lang="en-US" altLang="zh-TW" dirty="0"/>
              <a:t> from objects in other clusters.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Sometimes called </a:t>
            </a:r>
            <a:r>
              <a:rPr lang="en-US" altLang="zh-TW" b="1" dirty="0"/>
              <a:t>unsupervised classification</a:t>
            </a:r>
            <a:r>
              <a:rPr lang="en-US" altLang="zh-TW" dirty="0"/>
              <a:t> due to its ability to structure data without predefined labels.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Applications: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marketers identify </a:t>
            </a:r>
            <a:r>
              <a:rPr lang="en-US" altLang="zh-TW" b="1" dirty="0"/>
              <a:t>customer groups</a:t>
            </a:r>
            <a:r>
              <a:rPr lang="en-US" altLang="zh-TW" dirty="0"/>
              <a:t> based on interests to tailor marketing strategies.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Supports data structuring and </a:t>
            </a:r>
            <a:r>
              <a:rPr lang="en-US" altLang="zh-TW" b="1" dirty="0"/>
              <a:t>pattern discovery</a:t>
            </a:r>
            <a:r>
              <a:rPr lang="en-US" altLang="zh-TW" dirty="0"/>
              <a:t> across various domains.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131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F2295E-D608-3E26-838A-4093BA0D5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D51F56A-8870-E32B-9BB3-DC0DDF4B43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4334" y="1825625"/>
            <a:ext cx="4203332" cy="4351338"/>
          </a:xfrm>
        </p:spPr>
      </p:pic>
    </p:spTree>
    <p:extLst>
      <p:ext uri="{BB962C8B-B14F-4D97-AF65-F5344CB8AC3E}">
        <p14:creationId xmlns:p14="http://schemas.microsoft.com/office/powerpoint/2010/main" val="391664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7C1D9C-F4E1-1DF3-4DD7-9F5AECD92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1: Giving Computers the Ability to Learn from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8C6CAC-C272-01B6-93BF-58DB7C448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Machine learning</a:t>
            </a:r>
            <a:r>
              <a:rPr lang="en-US" altLang="zh-TW" dirty="0"/>
              <a:t> is the science of algorithms that extract knowledge from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abundance of data</a:t>
            </a:r>
            <a:r>
              <a:rPr lang="en-US" altLang="zh-TW" dirty="0"/>
              <a:t> today makes machine learning more powerful and relevant than ever.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Self-learning algorithms</a:t>
            </a:r>
            <a:r>
              <a:rPr lang="en-US" altLang="zh-TW" dirty="0"/>
              <a:t> allow us to uncover patterns and make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Open-source libraries</a:t>
            </a:r>
            <a:r>
              <a:rPr lang="en-US" altLang="zh-TW" dirty="0"/>
              <a:t> have made machine learning more accessible to newcomers.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This chapter introduces</a:t>
            </a:r>
            <a:r>
              <a:rPr lang="en-US" altLang="zh-TW" dirty="0"/>
              <a:t> key concepts and terminology for practical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Topics covered include: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General machine learning concepts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Three types of learning &amp; basic terminology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Essential components for designing machine learning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Setting up Python for data analysis and machine learning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5691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2B1FDF-29E7-BB99-3F59-1CFC537AA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Dimensionality reduction for data compression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A8311EA-249A-9A19-427D-A4AFEB846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Compresses high-dimensional data into a lower-dimensional subspace while retaining most relevant information.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Purpose &amp; Benefits: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overcome computational and storage challenges associated with large datasets.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Removes </a:t>
            </a:r>
            <a:r>
              <a:rPr lang="en-US" altLang="zh-TW" b="1" dirty="0"/>
              <a:t>noise</a:t>
            </a:r>
            <a:r>
              <a:rPr lang="en-US" altLang="zh-TW" dirty="0"/>
              <a:t> from data, improving predictive performance of machine learning models.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Useful for </a:t>
            </a:r>
            <a:r>
              <a:rPr lang="en-US" altLang="zh-TW" b="1" dirty="0"/>
              <a:t>visualization</a:t>
            </a:r>
            <a:r>
              <a:rPr lang="en-US" altLang="zh-TW" dirty="0"/>
              <a:t>, projecting data onto 2D or 3D spaces for better interpretability.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</a:t>
            </a:r>
            <a:r>
              <a:rPr lang="en-US" altLang="zh-TW" b="1" dirty="0"/>
              <a:t>3D Swiss roll</a:t>
            </a:r>
            <a:r>
              <a:rPr lang="en-US" altLang="zh-TW" dirty="0"/>
              <a:t> compressed into a </a:t>
            </a:r>
            <a:r>
              <a:rPr lang="en-US" altLang="zh-TW" b="1" dirty="0"/>
              <a:t>2D feature subspace</a:t>
            </a:r>
            <a:r>
              <a:rPr lang="en-US" altLang="zh-TW" dirty="0"/>
              <a:t> using nonlinear dimensionality reduction techniques.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2178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159C3F-4997-87B6-B55D-DA6D4873A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D645FDA-86B1-6FEB-95F9-2DDD88874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456" y="1825625"/>
            <a:ext cx="9557087" cy="4351338"/>
          </a:xfrm>
        </p:spPr>
      </p:pic>
    </p:spTree>
    <p:extLst>
      <p:ext uri="{BB962C8B-B14F-4D97-AF65-F5344CB8AC3E}">
        <p14:creationId xmlns:p14="http://schemas.microsoft.com/office/powerpoint/2010/main" val="835027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695483-8D4F-E434-DE51-C8C8E7DD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Introduction to the basic terminology and notations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D628B3C-2A42-1E5D-0FF0-198395B1C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Overview: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After covering </a:t>
            </a:r>
            <a:r>
              <a:rPr lang="en-US" altLang="zh-TW" b="1" dirty="0"/>
              <a:t>supervised, unsupervised, and reinforcement learning</a:t>
            </a:r>
            <a:r>
              <a:rPr lang="en-US" altLang="zh-TW" dirty="0"/>
              <a:t>, the next step is understanding key terminology.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These terms will help communicate </a:t>
            </a:r>
            <a:r>
              <a:rPr lang="en-US" altLang="zh-TW" b="1" dirty="0"/>
              <a:t>precisely and efficiently</a:t>
            </a:r>
            <a:r>
              <a:rPr lang="en-US" altLang="zh-TW" dirty="0"/>
              <a:t> when discussing datasets and mathematical notation.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Interdisciplinary nature of machine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Due to its vast scope, multiple terms often describe the same concepts.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Recognizing common terminology enhances clarity when reading </a:t>
            </a:r>
            <a:r>
              <a:rPr lang="en-US" altLang="zh-TW" b="1" dirty="0"/>
              <a:t>machine learning literature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2649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E3F46EE-ECFA-6B42-1DAE-940F429B3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Notation and conventions used in this book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E08961B-CA0A-369F-A74F-653D7CF9A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 Overview: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classic machine learning dataset with measurements of </a:t>
            </a:r>
            <a:r>
              <a:rPr lang="en-US" altLang="zh-TW" b="1" dirty="0"/>
              <a:t>150 Iris flowers</a:t>
            </a:r>
            <a:r>
              <a:rPr lang="en-US" altLang="zh-TW" dirty="0"/>
              <a:t> from three species: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 err="1"/>
              <a:t>Setosa</a:t>
            </a:r>
            <a:endParaRPr lang="en-US" altLang="zh-TW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Versicolor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Virginica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More details available at: </a:t>
            </a:r>
            <a:r>
              <a:rPr lang="en-US" altLang="zh-TW" dirty="0">
                <a:hlinkClick r:id="rId2"/>
              </a:rPr>
              <a:t>Iris Dataset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Structure: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flower example corresponds to </a:t>
            </a:r>
            <a:r>
              <a:rPr lang="en-US" altLang="zh-TW" b="1" dirty="0"/>
              <a:t>one row</a:t>
            </a:r>
            <a:r>
              <a:rPr lang="en-US" altLang="zh-TW" dirty="0"/>
              <a:t> in the dataset.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Measurements (in centimeters) are stored in </a:t>
            </a:r>
            <a:r>
              <a:rPr lang="en-US" altLang="zh-TW" b="1" dirty="0"/>
              <a:t>columns</a:t>
            </a:r>
            <a:r>
              <a:rPr lang="en-US" altLang="zh-TW" dirty="0"/>
              <a:t>, referred to as </a:t>
            </a:r>
            <a:r>
              <a:rPr lang="en-US" altLang="zh-TW" b="1" dirty="0"/>
              <a:t>features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Notation: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dataset is represented using </a:t>
            </a:r>
            <a:r>
              <a:rPr lang="en-US" altLang="zh-TW" b="1" dirty="0"/>
              <a:t>matrix notation</a:t>
            </a:r>
            <a:r>
              <a:rPr lang="en-US" altLang="zh-TW" dirty="0"/>
              <a:t> for efficient handling.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matrix (X):</a:t>
            </a:r>
            <a:r>
              <a:rPr lang="en-US" altLang="zh-TW" dirty="0"/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Each </a:t>
            </a:r>
            <a:r>
              <a:rPr lang="en-US" altLang="zh-TW" b="1" dirty="0"/>
              <a:t>row</a:t>
            </a:r>
            <a:r>
              <a:rPr lang="en-US" altLang="zh-TW" dirty="0"/>
              <a:t> represents an example (a flower).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Each </a:t>
            </a:r>
            <a:r>
              <a:rPr lang="en-US" altLang="zh-TW" b="1" dirty="0"/>
              <a:t>column</a:t>
            </a:r>
            <a:r>
              <a:rPr lang="en-US" altLang="zh-TW" dirty="0"/>
              <a:t> corresponds to a measured feature (e.g., petal length, sepal width).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11080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F5A1F0-A5B6-0DD7-0C0E-A425BFFFE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810ABD6-86DE-EC20-A688-6F6CBD639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7563" y="1825625"/>
            <a:ext cx="5676874" cy="4351338"/>
          </a:xfrm>
        </p:spPr>
      </p:pic>
    </p:spTree>
    <p:extLst>
      <p:ext uri="{BB962C8B-B14F-4D97-AF65-F5344CB8AC3E}">
        <p14:creationId xmlns:p14="http://schemas.microsoft.com/office/powerpoint/2010/main" val="2652867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0A3A69-30A6-AD50-A865-8CC7205B5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E1A6514-673B-F2D6-A685-E6EE01B0AD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54760"/>
            <a:ext cx="10515600" cy="2293067"/>
          </a:xfrm>
        </p:spPr>
      </p:pic>
    </p:spTree>
    <p:extLst>
      <p:ext uri="{BB962C8B-B14F-4D97-AF65-F5344CB8AC3E}">
        <p14:creationId xmlns:p14="http://schemas.microsoft.com/office/powerpoint/2010/main" val="3428418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BFB281-EE71-859E-871F-CBAE556CA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Machine learning terminology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08C3DD4-E394-7198-2E35-E2E014B08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example: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row in a dataset, synonymous with </a:t>
            </a:r>
            <a:r>
              <a:rPr lang="en-US" altLang="zh-TW" b="1" dirty="0"/>
              <a:t>observation, record, instance, or sample</a:t>
            </a:r>
            <a:r>
              <a:rPr lang="en-US" altLang="zh-TW" dirty="0"/>
              <a:t> (in most contexts, "sample" refers to a collection of training examples).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process of </a:t>
            </a:r>
            <a:r>
              <a:rPr lang="en-US" altLang="zh-TW" b="1" dirty="0"/>
              <a:t>model fitting</a:t>
            </a:r>
            <a:r>
              <a:rPr lang="en-US" altLang="zh-TW" dirty="0"/>
              <a:t>, similar to </a:t>
            </a:r>
            <a:r>
              <a:rPr lang="en-US" altLang="zh-TW" b="1" dirty="0"/>
              <a:t>parameter estimation</a:t>
            </a:r>
            <a:r>
              <a:rPr lang="en-US" altLang="zh-TW" dirty="0"/>
              <a:t> in parametric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(x):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</a:t>
            </a:r>
            <a:r>
              <a:rPr lang="en-US" altLang="zh-TW" b="1" dirty="0"/>
              <a:t>column</a:t>
            </a:r>
            <a:r>
              <a:rPr lang="en-US" altLang="zh-TW" dirty="0"/>
              <a:t> in a dataset, also known as </a:t>
            </a:r>
            <a:r>
              <a:rPr lang="en-US" altLang="zh-TW" b="1" dirty="0"/>
              <a:t>predictor, variable, input, attribute, or covariate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1254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4A81CA-147D-0B20-7CBD-9B6530B30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5E060B0-638E-CD32-F03A-C19228800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Target (y):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outcome variable, often referred to as </a:t>
            </a:r>
            <a:r>
              <a:rPr lang="en-US" altLang="zh-TW" b="1" dirty="0"/>
              <a:t>output, response variable, dependent variable, (class) label, or ground truth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Loss function: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Sometimes used interchangeably with </a:t>
            </a:r>
            <a:r>
              <a:rPr lang="en-US" altLang="zh-TW" b="1" dirty="0"/>
              <a:t>cost function</a:t>
            </a:r>
            <a:r>
              <a:rPr lang="en-US" altLang="zh-TW" dirty="0"/>
              <a:t> or </a:t>
            </a:r>
            <a:r>
              <a:rPr lang="en-US" altLang="zh-TW" b="1" dirty="0"/>
              <a:t>error function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"Loss" often refers to the error for a </a:t>
            </a:r>
            <a:r>
              <a:rPr lang="en-US" altLang="zh-TW" b="1" dirty="0"/>
              <a:t>single data point</a:t>
            </a:r>
            <a:r>
              <a:rPr lang="en-US" altLang="zh-TW" dirty="0"/>
              <a:t>, while "cost" typically measures </a:t>
            </a:r>
            <a:r>
              <a:rPr lang="en-US" altLang="zh-TW" b="1" dirty="0"/>
              <a:t>average or summed</a:t>
            </a:r>
            <a:r>
              <a:rPr lang="en-US" altLang="zh-TW" dirty="0"/>
              <a:t> loss over the dataset.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74097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F3ADBD-081C-3655-5762-CA9EA6DAE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 roadmap for building machine learning systems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D628F29-693A-75D9-796E-C26513B2C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Overview: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Beyond learning algorithms, machine learning systems involve several essential components.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Predictive modeling workflow: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Figure 1.9 illustrates the typical steps in applying machine learning for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subsections: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Detailed breakdown of the supporting elements in machine learning systems.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33816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91954A-B503-8550-7EF3-1996B865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4308654-91D6-048B-B8BF-E8595E2FCD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6744" y="1825625"/>
            <a:ext cx="5538512" cy="4351338"/>
          </a:xfrm>
        </p:spPr>
      </p:pic>
    </p:spTree>
    <p:extLst>
      <p:ext uri="{BB962C8B-B14F-4D97-AF65-F5344CB8AC3E}">
        <p14:creationId xmlns:p14="http://schemas.microsoft.com/office/powerpoint/2010/main" val="3997117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285699-173A-BE76-DCBD-2B5585DB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Building intelligent machines to transform data into knowledge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D59B4FE-D383-A9E6-1C80-5D1BEE9F6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abundance:</a:t>
            </a:r>
            <a:r>
              <a:rPr lang="en-US" altLang="zh-TW" dirty="0"/>
              <a:t> Structured and unstructured data fuel modern technological advancements.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Evolution of machine learning:</a:t>
            </a:r>
            <a:r>
              <a:rPr lang="en-US" altLang="zh-TW" dirty="0"/>
              <a:t> Developed in the late 20th century as a subfield of AI, leveraging self-learning algorithms.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Efficiency in knowledge extraction:</a:t>
            </a:r>
            <a:r>
              <a:rPr lang="en-US" altLang="zh-TW" dirty="0"/>
              <a:t> Automates model building, improving predictive accuracy and data-driven decision-making.</a:t>
            </a:r>
          </a:p>
        </p:txBody>
      </p:sp>
    </p:spTree>
    <p:extLst>
      <p:ext uri="{BB962C8B-B14F-4D97-AF65-F5344CB8AC3E}">
        <p14:creationId xmlns:p14="http://schemas.microsoft.com/office/powerpoint/2010/main" val="6389533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16FA7B-A764-990A-D474-AC9653D7C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Preprocessing – getting data into shape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9964A88-0BD3-7270-DD25-07DCE90C2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preprocessing: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Raw data is often unstructured and must be transformed for </a:t>
            </a:r>
            <a:r>
              <a:rPr lang="en-US" altLang="zh-TW" b="1" dirty="0"/>
              <a:t>optimal learning performance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Iris dataset</a:t>
            </a:r>
            <a:r>
              <a:rPr lang="en-US" altLang="zh-TW" dirty="0"/>
              <a:t>—flower images are converted into measurable features (color, height, width, etc.).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scaling: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Many algorithms require </a:t>
            </a:r>
            <a:r>
              <a:rPr lang="en-US" altLang="zh-TW" b="1" dirty="0"/>
              <a:t>consistent feature scales</a:t>
            </a:r>
            <a:r>
              <a:rPr lang="en-US" altLang="zh-TW" dirty="0"/>
              <a:t> for better accuracy.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Common transformations: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Scaling features to [0,1] range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Standard normalization</a:t>
            </a:r>
            <a:r>
              <a:rPr lang="en-US" altLang="zh-TW" dirty="0"/>
              <a:t> (zero mean, unit variance).</a:t>
            </a:r>
          </a:p>
          <a:p>
            <a:pPr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83461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86D5E8-55B9-8481-7F69-15B83A514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D6082B-42FE-5C78-C0CF-2D2CA61B3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reduction: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Removes </a:t>
            </a:r>
            <a:r>
              <a:rPr lang="en-US" altLang="zh-TW" b="1" dirty="0"/>
              <a:t>redundant or highly correlated features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Benefits: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Reduces storage space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Speeds up model computation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Improves predictive performance</a:t>
            </a:r>
            <a:r>
              <a:rPr lang="en-US" altLang="zh-TW" dirty="0"/>
              <a:t> by eliminating irrelevant features (low signal-to-noise ratio).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vs. testing data: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Dataset is </a:t>
            </a:r>
            <a:r>
              <a:rPr lang="en-US" altLang="zh-TW" b="1" dirty="0"/>
              <a:t>randomly split</a:t>
            </a:r>
            <a:r>
              <a:rPr lang="en-US" altLang="zh-TW" dirty="0"/>
              <a:t> into training and test sets.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Training dataset:</a:t>
            </a:r>
            <a:r>
              <a:rPr lang="en-US" altLang="zh-TW" dirty="0"/>
              <a:t> Optimizes the machine learning model.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Test dataset:</a:t>
            </a:r>
            <a:r>
              <a:rPr lang="en-US" altLang="zh-TW" dirty="0"/>
              <a:t> Evaluates the final model's generalization to unseen data.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58573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9712C9-C447-DF01-3716-93A12E205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 and selecting a predictive model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5D9664D-D97C-B0E5-78BB-C41B60384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 Free Lunch Theorem: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single machine learning algorithm is universally superior—each has inherent biases.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Choosing the best model requires </a:t>
            </a:r>
            <a:r>
              <a:rPr lang="en-US" altLang="zh-TW" b="1" dirty="0"/>
              <a:t>comparing multiple algorithms</a:t>
            </a:r>
            <a:r>
              <a:rPr lang="en-US" altLang="zh-TW" dirty="0"/>
              <a:t> for a given task.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metric selection: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</a:t>
            </a:r>
            <a:r>
              <a:rPr lang="en-US" altLang="zh-TW" b="1" dirty="0"/>
              <a:t>key step</a:t>
            </a:r>
            <a:r>
              <a:rPr lang="en-US" altLang="zh-TW" dirty="0"/>
              <a:t> before model comparison.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Classification accuracy:</a:t>
            </a:r>
            <a:r>
              <a:rPr lang="en-US" altLang="zh-TW" dirty="0"/>
              <a:t> Measures the proportion of correctly classified instances.</a:t>
            </a:r>
          </a:p>
        </p:txBody>
      </p:sp>
    </p:spTree>
    <p:extLst>
      <p:ext uri="{BB962C8B-B14F-4D97-AF65-F5344CB8AC3E}">
        <p14:creationId xmlns:p14="http://schemas.microsoft.com/office/powerpoint/2010/main" val="6427583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146F23-0E37-2741-FB61-A802BEB87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F9332B5-E619-0012-40AC-048FACDEF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Cross-validation: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estimate model </a:t>
            </a:r>
            <a:r>
              <a:rPr lang="en-US" altLang="zh-TW" b="1" dirty="0"/>
              <a:t>generalization performance</a:t>
            </a:r>
            <a:r>
              <a:rPr lang="en-US" altLang="zh-TW" dirty="0"/>
              <a:t> without using the final test dataset for selection.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Splits data into </a:t>
            </a:r>
            <a:r>
              <a:rPr lang="en-US" altLang="zh-TW" b="1" dirty="0"/>
              <a:t>training and validation subsets</a:t>
            </a:r>
            <a:r>
              <a:rPr lang="en-US" altLang="zh-TW" dirty="0"/>
              <a:t> for evaluation.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Hyperparameter optimization: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Fine-tunes model settings beyond default algorithm parameters.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Hyperparameters:</a:t>
            </a:r>
            <a:r>
              <a:rPr lang="en-US" altLang="zh-TW" dirty="0"/>
              <a:t> Adjustable parameters not learned from the data but used to enhance model performance.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1757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10D472-4CC5-0626-FCCB-63912C562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Evaluating models and predicting unseen data instances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2E6980F-64B8-60D8-DB38-88FE30B34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Generalization error: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Estimated using the test dataset to evaluate how well the model performs on unseen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Deployment of trained model: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satisfactory, the model is used for predicting </a:t>
            </a:r>
            <a:r>
              <a:rPr lang="en-US" altLang="zh-TW" b="1" dirty="0"/>
              <a:t>new, future data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Consistency in preprocessing: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scaling and dimensionality reduction parameters</a:t>
            </a:r>
            <a:r>
              <a:rPr lang="en-US" altLang="zh-TW" dirty="0"/>
              <a:t> must be obtained </a:t>
            </a:r>
            <a:r>
              <a:rPr lang="en-US" altLang="zh-TW" b="1" dirty="0"/>
              <a:t>only</a:t>
            </a:r>
            <a:r>
              <a:rPr lang="en-US" altLang="zh-TW" dirty="0"/>
              <a:t> from the training dataset.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same parameters are applied to </a:t>
            </a:r>
            <a:r>
              <a:rPr lang="en-US" altLang="zh-TW" b="1" dirty="0"/>
              <a:t>transform the test dataset and new data instances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Caution in test performance interpretation: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preprocessing parameters are improperly set, test performance may appear </a:t>
            </a:r>
            <a:r>
              <a:rPr lang="en-US" altLang="zh-TW" b="1" dirty="0"/>
              <a:t>overly optimistic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18781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40D6CB-CF82-B27E-F54E-11041AFB8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Using Python for machine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C83376-BB2F-6B2C-31D0-E4C1F1C05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Popularity &amp; Community Support: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Python is widely used in data science, thanks to its </a:t>
            </a:r>
            <a:r>
              <a:rPr lang="en-US" altLang="zh-TW" b="1" dirty="0"/>
              <a:t>active open-source community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Many powerful </a:t>
            </a:r>
            <a:r>
              <a:rPr lang="en-US" altLang="zh-TW" b="1" dirty="0"/>
              <a:t>scientific computing and machine learning libraries</a:t>
            </a:r>
            <a:r>
              <a:rPr lang="en-US" altLang="zh-TW" dirty="0"/>
              <a:t> have been developed.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Considerations: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As an </a:t>
            </a:r>
            <a:r>
              <a:rPr lang="en-US" altLang="zh-TW" b="1" dirty="0"/>
              <a:t>interpreted language</a:t>
            </a:r>
            <a:r>
              <a:rPr lang="en-US" altLang="zh-TW" dirty="0"/>
              <a:t>, Python is slower for computation-heavy tasks compared to lower-level languages.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Libraries like </a:t>
            </a:r>
            <a:r>
              <a:rPr lang="en-US" altLang="zh-TW" b="1" dirty="0"/>
              <a:t>NumPy and SciPy</a:t>
            </a:r>
            <a:r>
              <a:rPr lang="en-US" altLang="zh-TW" dirty="0"/>
              <a:t> optimize performance using </a:t>
            </a:r>
            <a:r>
              <a:rPr lang="en-US" altLang="zh-TW" b="1" dirty="0"/>
              <a:t>Fortran and C-based implementations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Machine Learning Libraries: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scikit-learn:</a:t>
            </a:r>
            <a:r>
              <a:rPr lang="en-US" altLang="zh-TW" dirty="0"/>
              <a:t> Popular, accessible library for various machine learning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:</a:t>
            </a:r>
            <a:r>
              <a:rPr lang="en-US" altLang="zh-TW" dirty="0"/>
              <a:t> Deep learning framework specialized in training </a:t>
            </a:r>
            <a:r>
              <a:rPr lang="en-US" altLang="zh-TW" b="1" dirty="0"/>
              <a:t>deep neural networks</a:t>
            </a:r>
            <a:r>
              <a:rPr lang="en-US" altLang="zh-TW" dirty="0"/>
              <a:t> efficiently via </a:t>
            </a:r>
            <a:r>
              <a:rPr lang="en-US" altLang="zh-TW" b="1" dirty="0"/>
              <a:t>GPU acceleration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84418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0C46B7-7FC6-1AFA-70EB-1FDC5A28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Installing Python and packages from the Python Package Index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F48CF96-7836-E6EB-0D7C-426653670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Availability: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Supports </a:t>
            </a:r>
            <a:r>
              <a:rPr lang="en-US" altLang="zh-TW" b="1" dirty="0"/>
              <a:t>Windows, macOS, and Linux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Download installer and documentation from </a:t>
            </a:r>
            <a:r>
              <a:rPr lang="en-US" altLang="zh-TW" dirty="0">
                <a:hlinkClick r:id="rId2"/>
              </a:rPr>
              <a:t>Python's official website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Recommended Python version: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Code examples in the book are tested with </a:t>
            </a:r>
            <a:r>
              <a:rPr lang="en-US" altLang="zh-TW" b="1" dirty="0"/>
              <a:t>Python 3.9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Latest Python 3 versions are </a:t>
            </a:r>
            <a:r>
              <a:rPr lang="en-US" altLang="zh-TW" b="1" dirty="0"/>
              <a:t>recommended</a:t>
            </a:r>
            <a:r>
              <a:rPr lang="en-US" altLang="zh-TW" dirty="0"/>
              <a:t> for optimal compatibility.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Python 2.7 is deprecated</a:t>
            </a:r>
            <a:r>
              <a:rPr lang="en-US" altLang="zh-TW" dirty="0"/>
              <a:t> (support ended in 2019), and most open-source libraries no longer support it (</a:t>
            </a:r>
            <a:r>
              <a:rPr lang="en-US" altLang="zh-TW" dirty="0">
                <a:hlinkClick r:id="rId3"/>
              </a:rPr>
              <a:t>Python 3 Statement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Package installation: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Additional packages can be installed using </a:t>
            </a:r>
            <a:r>
              <a:rPr lang="en-US" altLang="zh-TW" b="1" dirty="0"/>
              <a:t>pip</a:t>
            </a:r>
            <a:r>
              <a:rPr lang="en-US" altLang="zh-TW" dirty="0"/>
              <a:t>, included in the Python Standard Library since </a:t>
            </a:r>
            <a:r>
              <a:rPr lang="en-US" altLang="zh-TW" b="1" dirty="0"/>
              <a:t>Python 3.3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More details available at </a:t>
            </a:r>
            <a:r>
              <a:rPr lang="en-US" altLang="zh-TW" dirty="0">
                <a:hlinkClick r:id="rId4"/>
              </a:rPr>
              <a:t>pip documentation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628130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7D9839-2D49-6A7A-BAE2-18F80E2C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the Anaconda Python distribution and package manager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70020F2-57C0-D42A-F621-512910437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Conda</a:t>
            </a:r>
            <a:r>
              <a:rPr lang="en-US" altLang="zh-TW" b="1" dirty="0"/>
              <a:t> Overview: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An </a:t>
            </a:r>
            <a:r>
              <a:rPr lang="en-US" altLang="zh-TW" b="1" dirty="0"/>
              <a:t>open-source package management system</a:t>
            </a:r>
            <a:r>
              <a:rPr lang="en-US" altLang="zh-TW" dirty="0"/>
              <a:t> for installing Python in scientific computing contexts.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Handles </a:t>
            </a:r>
            <a:r>
              <a:rPr lang="en-US" altLang="zh-TW" b="1" dirty="0"/>
              <a:t>installation and version management</a:t>
            </a:r>
            <a:r>
              <a:rPr lang="en-US" altLang="zh-TW" dirty="0"/>
              <a:t> for data science, math, and engineering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Flavors of </a:t>
            </a:r>
            <a:r>
              <a:rPr lang="en-US" altLang="zh-TW" b="1" dirty="0" err="1"/>
              <a:t>Conda</a:t>
            </a:r>
            <a:r>
              <a:rPr lang="en-US" altLang="zh-TW" b="1" dirty="0"/>
              <a:t>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Anaconda:</a:t>
            </a:r>
            <a:r>
              <a:rPr lang="en-US" altLang="zh-TW" dirty="0"/>
              <a:t> Comes with </a:t>
            </a:r>
            <a:r>
              <a:rPr lang="en-US" altLang="zh-TW" b="1" dirty="0"/>
              <a:t>many scientific packages pre-installed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2"/>
              </a:rPr>
              <a:t>Installation guide</a:t>
            </a:r>
            <a:endParaRPr lang="en-US" altLang="zh-TW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3"/>
              </a:rPr>
              <a:t>Quick start guide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Miniconda</a:t>
            </a:r>
            <a:r>
              <a:rPr lang="en-US" altLang="zh-TW" b="1" dirty="0"/>
              <a:t>:</a:t>
            </a:r>
            <a:r>
              <a:rPr lang="en-US" altLang="zh-TW" dirty="0"/>
              <a:t> A </a:t>
            </a:r>
            <a:r>
              <a:rPr lang="en-US" altLang="zh-TW" b="1" dirty="0"/>
              <a:t>leaner alternative</a:t>
            </a:r>
            <a:r>
              <a:rPr lang="en-US" altLang="zh-TW" dirty="0"/>
              <a:t> to Anaconda—no pre-installed packages.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4"/>
              </a:rPr>
              <a:t>More info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Miniforge</a:t>
            </a:r>
            <a:r>
              <a:rPr lang="en-US" altLang="zh-TW" b="1" dirty="0"/>
              <a:t>:</a:t>
            </a:r>
            <a:r>
              <a:rPr lang="en-US" altLang="zh-TW" dirty="0"/>
              <a:t> Community-maintained, similar to </a:t>
            </a:r>
            <a:r>
              <a:rPr lang="en-US" altLang="zh-TW" dirty="0" err="1"/>
              <a:t>Miniconda</a:t>
            </a:r>
            <a:r>
              <a:rPr lang="en-US" altLang="zh-TW" dirty="0"/>
              <a:t> but uses the </a:t>
            </a:r>
            <a:r>
              <a:rPr lang="en-US" altLang="zh-TW" b="1" dirty="0" err="1"/>
              <a:t>conda</a:t>
            </a:r>
            <a:r>
              <a:rPr lang="en-US" altLang="zh-TW" b="1" dirty="0"/>
              <a:t>-forge package repository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5"/>
              </a:rPr>
              <a:t>GitHub repository &amp; installation guide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26414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EEF166-EB28-739D-A2AB-430D0F580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Google </a:t>
            </a:r>
            <a:r>
              <a:rPr lang="en-US" altLang="zh-TW" dirty="0" err="1"/>
              <a:t>Colab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949BDC1-7C26-DA48-135D-60D0937D19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16493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56555A-63D1-99CD-3E09-830B8C4E4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Packages for scientific computing, data science, and machine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00A060D-B04B-86F0-71FD-3A8A3E3FF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libraries for data handling: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NumPy:</a:t>
            </a:r>
            <a:r>
              <a:rPr lang="en-US" altLang="zh-TW" dirty="0"/>
              <a:t> Multidimensional arrays for efficient computation.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pandas:</a:t>
            </a:r>
            <a:r>
              <a:rPr lang="en-US" altLang="zh-TW" dirty="0"/>
              <a:t> Built on NumPy, providing higher-level tabular data manipulation.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Visualization tools: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Matplotlib:</a:t>
            </a:r>
            <a:r>
              <a:rPr lang="en-US" altLang="zh-TW" dirty="0"/>
              <a:t> Customizable library for plotting quantitative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Machine learning frameworks: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scikit-learn:</a:t>
            </a:r>
            <a:r>
              <a:rPr lang="en-US" altLang="zh-TW" dirty="0"/>
              <a:t> Used throughout </a:t>
            </a:r>
            <a:r>
              <a:rPr lang="en-US" altLang="zh-TW" b="1" dirty="0"/>
              <a:t>Chapters 3-11</a:t>
            </a:r>
            <a:r>
              <a:rPr lang="en-US" altLang="zh-TW" dirty="0"/>
              <a:t> for machine learning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:</a:t>
            </a:r>
            <a:r>
              <a:rPr lang="en-US" altLang="zh-TW" dirty="0"/>
              <a:t> Introduced in </a:t>
            </a:r>
            <a:r>
              <a:rPr lang="en-US" altLang="zh-TW" b="1" dirty="0"/>
              <a:t>Chapter 12</a:t>
            </a:r>
            <a:r>
              <a:rPr lang="en-US" altLang="zh-TW" dirty="0"/>
              <a:t>, focusing on deep learning and neural networks.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751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399280-2015-5765-E623-8FF40633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6230783-D7EE-504E-57A7-21C5D949B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Everyday applications: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Email spam filters, text and voice recognition, search engines, recommendation systems, mobile check deposits, and delivery time estimates.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Future applications include </a:t>
            </a:r>
            <a:r>
              <a:rPr lang="en-US" altLang="zh-TW" b="1" dirty="0"/>
              <a:t>self-driving cars</a:t>
            </a:r>
            <a:r>
              <a:rPr lang="en-US" altLang="zh-TW" dirty="0"/>
              <a:t> for safer transportation.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Medical breakthroughs: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Skin cancer detection:</a:t>
            </a:r>
            <a:r>
              <a:rPr lang="en-US" altLang="zh-TW" dirty="0"/>
              <a:t> Deep learning achieves near-human accuracy (</a:t>
            </a:r>
            <a:r>
              <a:rPr lang="en-US" altLang="zh-TW" dirty="0">
                <a:hlinkClick r:id="rId2"/>
              </a:rPr>
              <a:t>Nature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Protein structure prediction:</a:t>
            </a:r>
            <a:r>
              <a:rPr lang="en-US" altLang="zh-TW" dirty="0"/>
              <a:t> DeepMind's deep learning surpasses physics-based models (</a:t>
            </a:r>
            <a:r>
              <a:rPr lang="en-US" altLang="zh-TW" dirty="0">
                <a:hlinkClick r:id="rId3"/>
              </a:rPr>
              <a:t>DeepMind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COVID-19 oxygen need forecasting:</a:t>
            </a:r>
            <a:r>
              <a:rPr lang="en-US" altLang="zh-TW" dirty="0"/>
              <a:t> AI aids hospital resource planning (</a:t>
            </a:r>
            <a:r>
              <a:rPr lang="en-US" altLang="zh-TW" dirty="0">
                <a:hlinkClick r:id="rId4"/>
              </a:rPr>
              <a:t>Facebook AI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Climate change solutions: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AI-driven innovations tackle environmental challenges (</a:t>
            </a:r>
            <a:r>
              <a:rPr lang="en-US" altLang="zh-TW" dirty="0">
                <a:hlinkClick r:id="rId5"/>
              </a:rPr>
              <a:t>Forbes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Precision agriculture:</a:t>
            </a:r>
            <a:r>
              <a:rPr lang="en-US" altLang="zh-TW" dirty="0"/>
              <a:t> Computer vision-based ML optimizes fertilizer use, reducing waste.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1932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FDA069-9F54-D85A-923F-44008C66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30C6E4-C1B3-D5F3-1181-D32E8C570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Recommended package versions for compatibility: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NumPy </a:t>
            </a:r>
            <a:r>
              <a:rPr lang="en-US" altLang="zh-TW" b="1" dirty="0"/>
              <a:t>1.21.2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SciPy </a:t>
            </a:r>
            <a:r>
              <a:rPr lang="en-US" altLang="zh-TW" b="1" dirty="0"/>
              <a:t>1.7.0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scikit-learn </a:t>
            </a:r>
            <a:r>
              <a:rPr lang="en-US" altLang="zh-TW" b="1" dirty="0"/>
              <a:t>1.0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Matplotlib </a:t>
            </a:r>
            <a:r>
              <a:rPr lang="en-US" altLang="zh-TW" b="1" dirty="0"/>
              <a:t>3.4.3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pandas </a:t>
            </a:r>
            <a:r>
              <a:rPr lang="en-US" altLang="zh-TW" b="1" dirty="0"/>
              <a:t>1.3.2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6852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845832-784F-6377-E2E3-749F86CF0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D6539A0-BE6A-D35F-968B-011DF293F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High-level exploration of machine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Covered key concepts that will be explored in greater depth in later chapters.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Composed of two subfields: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Classification:</a:t>
            </a:r>
            <a:r>
              <a:rPr lang="en-US" altLang="zh-TW" dirty="0"/>
              <a:t> Categorizes objects into known classes.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Regression:</a:t>
            </a:r>
            <a:r>
              <a:rPr lang="en-US" altLang="zh-TW" dirty="0"/>
              <a:t> Predicts continuous outcomes of target variables.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for </a:t>
            </a:r>
            <a:r>
              <a:rPr lang="en-US" altLang="zh-TW" b="1" dirty="0"/>
              <a:t>structure discovery in unlabeled data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Useful for </a:t>
            </a:r>
            <a:r>
              <a:rPr lang="en-US" altLang="zh-TW" b="1" dirty="0"/>
              <a:t>data compression</a:t>
            </a:r>
            <a:r>
              <a:rPr lang="en-US" altLang="zh-TW" dirty="0"/>
              <a:t> in feature preprocessing.</a:t>
            </a:r>
          </a:p>
          <a:p>
            <a:pPr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37824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E2EAFF-C772-198E-D858-19FC4F73A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8A8842A-D549-079B-090A-D7CE04220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Machine learning roadmap: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Reviewed foundational steps for applying ML to practical problem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Python environment setup: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Installed and updated necessary packages for hands-on implementation.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Future topics: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Data preprocessing techniques</a:t>
            </a:r>
            <a:r>
              <a:rPr lang="en-US" altLang="zh-TW" dirty="0"/>
              <a:t> for improving algorithm performance.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Extensive coverage of </a:t>
            </a:r>
            <a:r>
              <a:rPr lang="en-US" altLang="zh-TW" b="1" dirty="0"/>
              <a:t>classification algorithms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Exploration of </a:t>
            </a:r>
            <a:r>
              <a:rPr lang="en-US" altLang="zh-TW" b="1" dirty="0"/>
              <a:t>regression analysis and clustering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6762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0756BDA-704C-CF71-FCAE-DEB18A27C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The three different types of machine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F9E25AF-B79B-B3E4-9A2C-2B09D5E4D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Learns from labeled data (input-output pairs).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Common applications: spam detection, image classification, and predictive analytics.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Discovers patterns in unlabeled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in clustering, anomaly detection, and dimensionality reduction.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Reinforcement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Learns by interacting with an environment and receiving rewards or penalties.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Applied in robotics, game AI, and autonomous systems.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6431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AFE0CD-1332-28D6-AA50-CE2C2249B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0658836-C88E-4CE6-5EBC-952E11DA5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5829" y="1825625"/>
            <a:ext cx="6000342" cy="4351338"/>
          </a:xfrm>
        </p:spPr>
      </p:pic>
    </p:spTree>
    <p:extLst>
      <p:ext uri="{BB962C8B-B14F-4D97-AF65-F5344CB8AC3E}">
        <p14:creationId xmlns:p14="http://schemas.microsoft.com/office/powerpoint/2010/main" val="397056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72D08B-88D3-11D2-6604-9DFD19094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Making predictions about the future with supervised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953F34-1008-120C-CE68-9D70D70C1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Goal:</a:t>
            </a:r>
            <a:r>
              <a:rPr lang="en-US" altLang="zh-TW" dirty="0"/>
              <a:t> Build a model using labeled training data to predict outcomes for new, unseen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Supervised learning process: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input-output pairs where correct labels are known.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Models relationships between inputs and labels to generalize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Alternative term:</a:t>
            </a:r>
            <a:r>
              <a:rPr lang="en-US" altLang="zh-TW" dirty="0"/>
              <a:t> Can be thought of as </a:t>
            </a:r>
            <a:r>
              <a:rPr lang="en-US" altLang="zh-TW" b="1" dirty="0"/>
              <a:t>"label learning"</a:t>
            </a:r>
            <a:r>
              <a:rPr lang="en-US" altLang="zh-TW" dirty="0"/>
              <a:t> due to reliance on labeled datasets.</a:t>
            </a:r>
          </a:p>
        </p:txBody>
      </p:sp>
    </p:spTree>
    <p:extLst>
      <p:ext uri="{BB962C8B-B14F-4D97-AF65-F5344CB8AC3E}">
        <p14:creationId xmlns:p14="http://schemas.microsoft.com/office/powerpoint/2010/main" val="1194149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A5A01D-AEBC-DC60-FB1C-E6A6D61CA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AA14A21-B5ED-CE99-661E-7FD1217CE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Typical workflow: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Labeled training data is fed into a machine learning algorithm to fit a predictive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- Email spam filtering: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model is trained using labeled emails to classify new emails as </a:t>
            </a:r>
            <a:r>
              <a:rPr lang="en-US" altLang="zh-TW" b="1" dirty="0"/>
              <a:t>spam or non-spam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main subcategories: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Classification:</a:t>
            </a:r>
            <a:r>
              <a:rPr lang="en-US" altLang="zh-TW" dirty="0"/>
              <a:t> Predicts discrete class labels (e.g., spam vs. non-spam).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Regression:</a:t>
            </a:r>
            <a:r>
              <a:rPr lang="en-US" altLang="zh-TW" dirty="0"/>
              <a:t> Predicts continuous outcomes (e.g., stock prices, temperature forecasts).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01034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FE352-E722-E58F-BC74-8AB320433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73D258A-A4CA-0322-A23F-AFE3F75E0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6176" y="1825625"/>
            <a:ext cx="6359647" cy="4351338"/>
          </a:xfrm>
        </p:spPr>
      </p:pic>
    </p:spTree>
    <p:extLst>
      <p:ext uri="{BB962C8B-B14F-4D97-AF65-F5344CB8AC3E}">
        <p14:creationId xmlns:p14="http://schemas.microsoft.com/office/powerpoint/2010/main" val="1465612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2376</Words>
  <Application>Microsoft Office PowerPoint</Application>
  <PresentationFormat>寬螢幕</PresentationFormat>
  <Paragraphs>263</Paragraphs>
  <Slides>42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8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1: Giving Computers the Ability to Learn from Data</vt:lpstr>
      <vt:lpstr>Building intelligent machines to transform data into knowledge</vt:lpstr>
      <vt:lpstr>PowerPoint 簡報</vt:lpstr>
      <vt:lpstr>The three different types of machine learning</vt:lpstr>
      <vt:lpstr>PowerPoint 簡報</vt:lpstr>
      <vt:lpstr>Making predictions about the future with supervised learning</vt:lpstr>
      <vt:lpstr>PowerPoint 簡報</vt:lpstr>
      <vt:lpstr>PowerPoint 簡報</vt:lpstr>
      <vt:lpstr>Classification for predicting class labels</vt:lpstr>
      <vt:lpstr>PowerPoint 簡報</vt:lpstr>
      <vt:lpstr>Regression for predicting continuous outcomes</vt:lpstr>
      <vt:lpstr>PowerPoint 簡報</vt:lpstr>
      <vt:lpstr>Solving interactive problems with reinforcement learning</vt:lpstr>
      <vt:lpstr>PowerPoint 簡報</vt:lpstr>
      <vt:lpstr>PowerPoint 簡報</vt:lpstr>
      <vt:lpstr>Discovering hidden structures with unsupervised learning</vt:lpstr>
      <vt:lpstr>Finding subgroups with clustering</vt:lpstr>
      <vt:lpstr>PowerPoint 簡報</vt:lpstr>
      <vt:lpstr>Dimensionality reduction for data compression</vt:lpstr>
      <vt:lpstr>PowerPoint 簡報</vt:lpstr>
      <vt:lpstr>Introduction to the basic terminology and notations</vt:lpstr>
      <vt:lpstr>Notation and conventions used in this book</vt:lpstr>
      <vt:lpstr>PowerPoint 簡報</vt:lpstr>
      <vt:lpstr>PowerPoint 簡報</vt:lpstr>
      <vt:lpstr>Machine learning terminology</vt:lpstr>
      <vt:lpstr>PowerPoint 簡報</vt:lpstr>
      <vt:lpstr>A roadmap for building machine learning systems</vt:lpstr>
      <vt:lpstr>PowerPoint 簡報</vt:lpstr>
      <vt:lpstr>Preprocessing – getting data into shape</vt:lpstr>
      <vt:lpstr>PowerPoint 簡報</vt:lpstr>
      <vt:lpstr>Training and selecting a predictive model</vt:lpstr>
      <vt:lpstr>PowerPoint 簡報</vt:lpstr>
      <vt:lpstr>Evaluating models and predicting unseen data instances</vt:lpstr>
      <vt:lpstr>Using Python for machine learning</vt:lpstr>
      <vt:lpstr>Installing Python and packages from the Python Package Index</vt:lpstr>
      <vt:lpstr>Using the Anaconda Python distribution and package manager</vt:lpstr>
      <vt:lpstr>Google Colab</vt:lpstr>
      <vt:lpstr>Packages for scientific computing, data science, and machine learning</vt:lpstr>
      <vt:lpstr>PowerPoint 簡報</vt:lpstr>
      <vt:lpstr>Summary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3</cp:revision>
  <dcterms:created xsi:type="dcterms:W3CDTF">2025-05-23T10:03:21Z</dcterms:created>
  <dcterms:modified xsi:type="dcterms:W3CDTF">2025-05-23T15:54:53Z</dcterms:modified>
</cp:coreProperties>
</file>